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3A6C1E-BCA5-4C38-B63D-417653179219}" type="datetimeFigureOut">
              <a:rPr lang="ar-IQ" smtClean="0"/>
              <a:t>27/09/1441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C3A6C1E-BCA5-4C38-B63D-417653179219}" type="datetimeFigureOut">
              <a:rPr lang="ar-IQ" smtClean="0"/>
              <a:t>27/09/1441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C3A6C1E-BCA5-4C38-B63D-417653179219}" type="datetimeFigureOut">
              <a:rPr lang="ar-IQ" smtClean="0"/>
              <a:t>27/09/1441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C3A6C1E-BCA5-4C38-B63D-417653179219}" type="datetimeFigureOut">
              <a:rPr lang="ar-IQ" smtClean="0"/>
              <a:t>27/09/1441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3A6C1E-BCA5-4C38-B63D-417653179219}" type="datetimeFigureOut">
              <a:rPr lang="ar-IQ" smtClean="0"/>
              <a:t>27/09/1441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C3A6C1E-BCA5-4C38-B63D-417653179219}" type="datetimeFigureOut">
              <a:rPr lang="ar-IQ" smtClean="0"/>
              <a:t>27/09/1441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C3A6C1E-BCA5-4C38-B63D-417653179219}" type="datetimeFigureOut">
              <a:rPr lang="ar-IQ" smtClean="0"/>
              <a:t>27/09/1441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C3A6C1E-BCA5-4C38-B63D-417653179219}" type="datetimeFigureOut">
              <a:rPr lang="ar-IQ" smtClean="0"/>
              <a:t>27/09/1441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1E-BCA5-4C38-B63D-417653179219}" type="datetimeFigureOut">
              <a:rPr lang="ar-IQ" smtClean="0"/>
              <a:t>27/09/1441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E11451C-DD1C-4844-9A9F-22FC5098997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C3A6C1E-BCA5-4C38-B63D-417653179219}" type="datetimeFigureOut">
              <a:rPr lang="ar-IQ" smtClean="0"/>
              <a:t>27/09/1441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E11451C-DD1C-4844-9A9F-22FC50989979}" type="slidenum">
              <a:rPr lang="ar-IQ" smtClean="0"/>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C3A6C1E-BCA5-4C38-B63D-417653179219}" type="datetimeFigureOut">
              <a:rPr lang="ar-IQ" smtClean="0"/>
              <a:t>27/09/1441</a:t>
            </a:fld>
            <a:endParaRPr lang="ar-IQ"/>
          </a:p>
        </p:txBody>
      </p:sp>
      <p:sp>
        <p:nvSpPr>
          <p:cNvPr id="9" name="Slide Number Placeholder 8"/>
          <p:cNvSpPr>
            <a:spLocks noGrp="1"/>
          </p:cNvSpPr>
          <p:nvPr>
            <p:ph type="sldNum" sz="quarter" idx="11"/>
          </p:nvPr>
        </p:nvSpPr>
        <p:spPr/>
        <p:txBody>
          <a:bodyPr/>
          <a:lstStyle/>
          <a:p>
            <a:fld id="{4E11451C-DD1C-4844-9A9F-22FC50989979}"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E11451C-DD1C-4844-9A9F-22FC50989979}" type="slidenum">
              <a:rPr lang="ar-IQ" smtClean="0"/>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C3A6C1E-BCA5-4C38-B63D-417653179219}" type="datetimeFigureOut">
              <a:rPr lang="ar-IQ" smtClean="0"/>
              <a:t>27/09/1441</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476672"/>
            <a:ext cx="7524328" cy="2031325"/>
          </a:xfrm>
          <a:prstGeom prst="rect">
            <a:avLst/>
          </a:prstGeom>
        </p:spPr>
        <p:txBody>
          <a:bodyPr wrap="square">
            <a:spAutoFit/>
          </a:bodyPr>
          <a:lstStyle/>
          <a:p>
            <a:r>
              <a:rPr lang="ar-IQ" b="1" dirty="0" smtClean="0"/>
              <a:t>تكنولوجيا التهجين :- لأجل أجراء عملية التهجين يجب القيام بمجموعة من الخطوات الهامة مثل تغطية الزهرة قبل أجراء عملية التهجين بأكياس </a:t>
            </a:r>
            <a:r>
              <a:rPr lang="ar-IQ" b="1" dirty="0" err="1" smtClean="0"/>
              <a:t>شفافه</a:t>
            </a:r>
            <a:r>
              <a:rPr lang="ar-IQ" b="1" dirty="0" smtClean="0"/>
              <a:t> او سمراء لمنع تلوثها بحبوب لقاح غريبه ثم اجراء عملية الخصي او التأنيث </a:t>
            </a:r>
            <a:r>
              <a:rPr lang="en-US" b="1" dirty="0" smtClean="0"/>
              <a:t>Emasculation  </a:t>
            </a:r>
            <a:r>
              <a:rPr lang="ar-IQ" b="1" dirty="0" smtClean="0"/>
              <a:t>ويقصد بها ازالة الاعضاء المذكرة من النورة الزهرية وتتم هذه العملية بعدة طرق منها استخدام الايدي مباشرة او استخدام المقص وكذلك يمكن استخدام ماء حار تتراوح حرارته ما بين (40-45 ˚ م ) اذ يتم غطس النورات الزهرية بهذا الماء وتكون هذ العملية كفيلة بقتل حبوب اللقاح او يمكن استخدام الماء البارد بدلا من الماء الحار ثم بعد هذه العملية تتم عملية التهجين بنقل حبوب اللقاح من النباتات ذات الصفات الرغوبة </a:t>
            </a:r>
            <a:endParaRPr lang="ar-IQ" b="1" dirty="0"/>
          </a:p>
        </p:txBody>
      </p:sp>
      <p:sp>
        <p:nvSpPr>
          <p:cNvPr id="3" name="مستطيل 2"/>
          <p:cNvSpPr/>
          <p:nvPr/>
        </p:nvSpPr>
        <p:spPr>
          <a:xfrm>
            <a:off x="755576" y="2887682"/>
            <a:ext cx="7668344" cy="3693319"/>
          </a:xfrm>
          <a:prstGeom prst="rect">
            <a:avLst/>
          </a:prstGeom>
        </p:spPr>
        <p:txBody>
          <a:bodyPr wrap="square">
            <a:spAutoFit/>
          </a:bodyPr>
          <a:lstStyle/>
          <a:p>
            <a:r>
              <a:rPr lang="ar-IQ" b="1" dirty="0" smtClean="0"/>
              <a:t>بعض المصطلحات الخاصة بتربية النبات </a:t>
            </a:r>
          </a:p>
          <a:p>
            <a:r>
              <a:rPr lang="ar-IQ" b="1" dirty="0" smtClean="0"/>
              <a:t>تربية النبات  </a:t>
            </a:r>
            <a:r>
              <a:rPr lang="en-US" b="1" dirty="0" smtClean="0"/>
              <a:t>Plant  Breeding    </a:t>
            </a:r>
          </a:p>
          <a:p>
            <a:endParaRPr lang="en-US" b="1" dirty="0" smtClean="0"/>
          </a:p>
          <a:p>
            <a:r>
              <a:rPr lang="ar-IQ" b="1" dirty="0" smtClean="0"/>
              <a:t>الكأس </a:t>
            </a:r>
            <a:r>
              <a:rPr lang="en-US" b="1" dirty="0" smtClean="0"/>
              <a:t>Calyx       </a:t>
            </a:r>
            <a:r>
              <a:rPr lang="ar-IQ" b="1" dirty="0" smtClean="0"/>
              <a:t>التويج </a:t>
            </a:r>
            <a:r>
              <a:rPr lang="en-US" b="1" dirty="0" smtClean="0"/>
              <a:t>Corolla      </a:t>
            </a:r>
            <a:r>
              <a:rPr lang="ar-IQ" b="1" dirty="0" smtClean="0"/>
              <a:t>الاسدية  </a:t>
            </a:r>
            <a:r>
              <a:rPr lang="en-US" b="1" dirty="0" err="1" smtClean="0"/>
              <a:t>Pistill</a:t>
            </a:r>
            <a:r>
              <a:rPr lang="en-US" b="1" dirty="0" smtClean="0"/>
              <a:t>           </a:t>
            </a:r>
            <a:r>
              <a:rPr lang="ar-IQ" b="1" dirty="0" smtClean="0"/>
              <a:t>المدقة </a:t>
            </a:r>
            <a:r>
              <a:rPr lang="en-US" b="1" dirty="0" smtClean="0"/>
              <a:t>Stamens</a:t>
            </a:r>
          </a:p>
          <a:p>
            <a:r>
              <a:rPr lang="ar-IQ" b="1" dirty="0" smtClean="0"/>
              <a:t>الجيل الجرثومي  </a:t>
            </a:r>
            <a:r>
              <a:rPr lang="en-US" b="1" dirty="0" err="1" smtClean="0"/>
              <a:t>Sporophytic</a:t>
            </a:r>
            <a:r>
              <a:rPr lang="en-US" b="1" dirty="0" smtClean="0"/>
              <a:t>  generation </a:t>
            </a:r>
          </a:p>
          <a:p>
            <a:endParaRPr lang="en-US" b="1" dirty="0" smtClean="0"/>
          </a:p>
          <a:p>
            <a:r>
              <a:rPr lang="ar-IQ" b="1" dirty="0" smtClean="0"/>
              <a:t>الجيل </a:t>
            </a:r>
            <a:r>
              <a:rPr lang="ar-IQ" b="1" dirty="0" err="1" smtClean="0"/>
              <a:t>الكميتي</a:t>
            </a:r>
            <a:r>
              <a:rPr lang="ar-IQ" b="1" dirty="0" smtClean="0"/>
              <a:t>  </a:t>
            </a:r>
            <a:r>
              <a:rPr lang="en-US" b="1" dirty="0" err="1" smtClean="0"/>
              <a:t>Gameto</a:t>
            </a:r>
            <a:r>
              <a:rPr lang="en-US" b="1" dirty="0" smtClean="0"/>
              <a:t> </a:t>
            </a:r>
            <a:r>
              <a:rPr lang="en-US" b="1" dirty="0" err="1" smtClean="0"/>
              <a:t>phytic</a:t>
            </a:r>
            <a:r>
              <a:rPr lang="en-US" b="1" dirty="0" smtClean="0"/>
              <a:t> gene</a:t>
            </a:r>
          </a:p>
          <a:p>
            <a:endParaRPr lang="en-US" b="1" dirty="0" smtClean="0"/>
          </a:p>
          <a:p>
            <a:r>
              <a:rPr lang="ar-IQ" b="1" dirty="0" smtClean="0"/>
              <a:t>الجهاز </a:t>
            </a:r>
            <a:r>
              <a:rPr lang="ar-IQ" b="1" dirty="0" err="1" smtClean="0"/>
              <a:t>الكميتي</a:t>
            </a:r>
            <a:r>
              <a:rPr lang="ar-IQ" b="1" dirty="0" smtClean="0"/>
              <a:t> الذكري (المذكر) </a:t>
            </a:r>
            <a:r>
              <a:rPr lang="en-US" b="1" dirty="0" smtClean="0"/>
              <a:t>Male  gametophyte</a:t>
            </a:r>
          </a:p>
          <a:p>
            <a:endParaRPr lang="en-US" b="1" dirty="0" smtClean="0"/>
          </a:p>
          <a:p>
            <a:r>
              <a:rPr lang="ar-IQ" b="1" dirty="0" smtClean="0"/>
              <a:t>الجهاز </a:t>
            </a:r>
            <a:r>
              <a:rPr lang="ar-IQ" b="1" dirty="0" err="1" smtClean="0"/>
              <a:t>الكميتي</a:t>
            </a:r>
            <a:r>
              <a:rPr lang="ar-IQ" b="1" dirty="0" smtClean="0"/>
              <a:t> المؤنث</a:t>
            </a:r>
            <a:r>
              <a:rPr lang="en-US" b="1" dirty="0" smtClean="0"/>
              <a:t>Female  gametophyte   </a:t>
            </a:r>
          </a:p>
          <a:p>
            <a:endParaRPr lang="en-US" b="1" dirty="0" smtClean="0"/>
          </a:p>
          <a:p>
            <a:r>
              <a:rPr lang="ar-IQ" b="1" dirty="0" smtClean="0"/>
              <a:t>الخلايا الامية الذكرية   </a:t>
            </a:r>
            <a:r>
              <a:rPr lang="en-US" b="1" dirty="0" smtClean="0"/>
              <a:t>micro spore mother cell </a:t>
            </a:r>
            <a:endParaRPr lang="ar-IQ" b="1" dirty="0"/>
          </a:p>
        </p:txBody>
      </p:sp>
    </p:spTree>
    <p:extLst>
      <p:ext uri="{BB962C8B-B14F-4D97-AF65-F5344CB8AC3E}">
        <p14:creationId xmlns:p14="http://schemas.microsoft.com/office/powerpoint/2010/main" val="299862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332656"/>
            <a:ext cx="7668344" cy="4247317"/>
          </a:xfrm>
          <a:prstGeom prst="rect">
            <a:avLst/>
          </a:prstGeom>
        </p:spPr>
        <p:txBody>
          <a:bodyPr wrap="square">
            <a:spAutoFit/>
          </a:bodyPr>
          <a:lstStyle/>
          <a:p>
            <a:r>
              <a:rPr lang="ar-IQ" b="1" dirty="0" smtClean="0"/>
              <a:t>الخلية الامية الانثوية   </a:t>
            </a:r>
            <a:r>
              <a:rPr lang="en-US" b="1" dirty="0" smtClean="0"/>
              <a:t>mega spore  mother cell    </a:t>
            </a:r>
          </a:p>
          <a:p>
            <a:endParaRPr lang="en-US" b="1" dirty="0" smtClean="0"/>
          </a:p>
          <a:p>
            <a:r>
              <a:rPr lang="ar-IQ" b="1" dirty="0" smtClean="0"/>
              <a:t>عملية الخصي او التأنيث   </a:t>
            </a:r>
            <a:r>
              <a:rPr lang="en-US" b="1" dirty="0" smtClean="0"/>
              <a:t>Emasculation  </a:t>
            </a:r>
          </a:p>
          <a:p>
            <a:endParaRPr lang="en-US" b="1" dirty="0" smtClean="0"/>
          </a:p>
          <a:p>
            <a:r>
              <a:rPr lang="ar-IQ" b="1" dirty="0" err="1" smtClean="0"/>
              <a:t>الزيكوت</a:t>
            </a:r>
            <a:r>
              <a:rPr lang="en-US" b="1" dirty="0" smtClean="0"/>
              <a:t>Zygote      </a:t>
            </a:r>
          </a:p>
          <a:p>
            <a:r>
              <a:rPr lang="en-US" b="1" dirty="0" smtClean="0"/>
              <a:t> </a:t>
            </a:r>
          </a:p>
          <a:p>
            <a:r>
              <a:rPr lang="ar-IQ" b="1" dirty="0" smtClean="0"/>
              <a:t>لاقحة متماثله (متماثل التركيب الوراثي)    </a:t>
            </a:r>
            <a:r>
              <a:rPr lang="en-US" b="1" dirty="0" smtClean="0"/>
              <a:t>Homozygotes </a:t>
            </a:r>
          </a:p>
          <a:p>
            <a:endParaRPr lang="en-US" b="1" dirty="0" smtClean="0"/>
          </a:p>
          <a:p>
            <a:r>
              <a:rPr lang="en-US" b="1" dirty="0" smtClean="0"/>
              <a:t> </a:t>
            </a:r>
            <a:r>
              <a:rPr lang="ar-IQ" b="1" dirty="0" smtClean="0"/>
              <a:t>غير متماثلة التركيب الوراثي                </a:t>
            </a:r>
            <a:r>
              <a:rPr lang="en-US" b="1" dirty="0" smtClean="0"/>
              <a:t>Heterozygotes </a:t>
            </a:r>
          </a:p>
          <a:p>
            <a:endParaRPr lang="en-US" b="1" dirty="0" smtClean="0"/>
          </a:p>
          <a:p>
            <a:r>
              <a:rPr lang="ar-IQ" b="1" dirty="0" smtClean="0"/>
              <a:t>العوامل الوراثية </a:t>
            </a:r>
            <a:r>
              <a:rPr lang="en-US" b="1" dirty="0" smtClean="0"/>
              <a:t>Genome   </a:t>
            </a:r>
          </a:p>
          <a:p>
            <a:endParaRPr lang="en-US" b="1" dirty="0" smtClean="0"/>
          </a:p>
          <a:p>
            <a:r>
              <a:rPr lang="ar-IQ" b="1" dirty="0" smtClean="0"/>
              <a:t>الـ </a:t>
            </a:r>
            <a:r>
              <a:rPr lang="en-US" b="1" dirty="0" smtClean="0"/>
              <a:t>DNA </a:t>
            </a:r>
            <a:r>
              <a:rPr lang="ar-IQ" b="1" dirty="0" smtClean="0"/>
              <a:t>هو الحامض النووي الـ </a:t>
            </a:r>
            <a:r>
              <a:rPr lang="en-US" b="1" dirty="0" err="1" smtClean="0"/>
              <a:t>Deoxyribose</a:t>
            </a:r>
            <a:r>
              <a:rPr lang="en-US" b="1" dirty="0" smtClean="0"/>
              <a:t> </a:t>
            </a:r>
            <a:endParaRPr lang="ar-IQ" b="1" dirty="0" smtClean="0"/>
          </a:p>
          <a:p>
            <a:endParaRPr lang="en-US" b="1" dirty="0" smtClean="0"/>
          </a:p>
          <a:p>
            <a:r>
              <a:rPr lang="ar-IQ" b="1" dirty="0" smtClean="0"/>
              <a:t>الطفرات المكتسبة </a:t>
            </a:r>
            <a:r>
              <a:rPr lang="en-US" b="1" dirty="0" smtClean="0"/>
              <a:t>Mutant</a:t>
            </a:r>
            <a:endParaRPr lang="en-US" b="1" dirty="0"/>
          </a:p>
        </p:txBody>
      </p:sp>
    </p:spTree>
    <p:extLst>
      <p:ext uri="{BB962C8B-B14F-4D97-AF65-F5344CB8AC3E}">
        <p14:creationId xmlns:p14="http://schemas.microsoft.com/office/powerpoint/2010/main" val="4850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1196752"/>
            <a:ext cx="6264696" cy="3970318"/>
          </a:xfrm>
          <a:prstGeom prst="rect">
            <a:avLst/>
          </a:prstGeom>
        </p:spPr>
        <p:txBody>
          <a:bodyPr wrap="square">
            <a:spAutoFit/>
          </a:bodyPr>
          <a:lstStyle/>
          <a:p>
            <a:r>
              <a:rPr lang="ar-IQ" b="1" dirty="0" smtClean="0"/>
              <a:t>طفرات العوامل الوراثية </a:t>
            </a:r>
            <a:r>
              <a:rPr lang="en-US" b="1" dirty="0" smtClean="0"/>
              <a:t>Gene mutation  </a:t>
            </a:r>
          </a:p>
          <a:p>
            <a:endParaRPr lang="en-US" b="1" dirty="0" smtClean="0"/>
          </a:p>
          <a:p>
            <a:r>
              <a:rPr lang="en-US" b="1" dirty="0" smtClean="0"/>
              <a:t> P  </a:t>
            </a:r>
            <a:r>
              <a:rPr lang="ar-IQ" b="1" dirty="0" smtClean="0"/>
              <a:t>هو  </a:t>
            </a:r>
            <a:r>
              <a:rPr lang="en-US" b="1" dirty="0" smtClean="0"/>
              <a:t>Phenotype  </a:t>
            </a:r>
          </a:p>
          <a:p>
            <a:endParaRPr lang="en-US" b="1" dirty="0" smtClean="0"/>
          </a:p>
          <a:p>
            <a:r>
              <a:rPr lang="ar-IQ" b="1" dirty="0" smtClean="0"/>
              <a:t>النوع الوراثي </a:t>
            </a:r>
            <a:r>
              <a:rPr lang="en-US" b="1" dirty="0" smtClean="0"/>
              <a:t>genotype   </a:t>
            </a:r>
            <a:endParaRPr lang="ar-IQ" b="1" dirty="0" smtClean="0"/>
          </a:p>
          <a:p>
            <a:endParaRPr lang="en-US" b="1" dirty="0" smtClean="0"/>
          </a:p>
          <a:p>
            <a:r>
              <a:rPr lang="en-US" b="1" dirty="0" smtClean="0"/>
              <a:t>Environment   </a:t>
            </a:r>
            <a:r>
              <a:rPr lang="ar-IQ" b="1" dirty="0" smtClean="0"/>
              <a:t>التأثيرات البيئية </a:t>
            </a:r>
          </a:p>
          <a:p>
            <a:endParaRPr lang="ar-IQ" b="1" dirty="0" smtClean="0"/>
          </a:p>
          <a:p>
            <a:r>
              <a:rPr lang="ar-IQ" b="1" dirty="0" smtClean="0"/>
              <a:t>      </a:t>
            </a:r>
          </a:p>
          <a:p>
            <a:r>
              <a:rPr lang="ar-IQ" b="1" dirty="0" smtClean="0"/>
              <a:t> </a:t>
            </a:r>
            <a:r>
              <a:rPr lang="en-US" b="1" dirty="0" smtClean="0"/>
              <a:t>VG </a:t>
            </a:r>
            <a:r>
              <a:rPr lang="ar-IQ" b="1" dirty="0" smtClean="0"/>
              <a:t>التغاير الوراثي       و  </a:t>
            </a:r>
            <a:r>
              <a:rPr lang="en-US" b="1" dirty="0" smtClean="0"/>
              <a:t>VE  </a:t>
            </a:r>
            <a:r>
              <a:rPr lang="ar-IQ" b="1" dirty="0" smtClean="0"/>
              <a:t>التغاير البيئي   و   </a:t>
            </a:r>
            <a:r>
              <a:rPr lang="en-US" b="1" dirty="0" smtClean="0"/>
              <a:t>VGE  </a:t>
            </a:r>
            <a:r>
              <a:rPr lang="ar-IQ" b="1" dirty="0" smtClean="0"/>
              <a:t>التداخل ما بين التغاير الوراثي و البيئي .</a:t>
            </a:r>
          </a:p>
          <a:p>
            <a:r>
              <a:rPr lang="ar-IQ" b="1" dirty="0" smtClean="0"/>
              <a:t>      </a:t>
            </a:r>
          </a:p>
          <a:p>
            <a:r>
              <a:rPr lang="ar-IQ" b="1" dirty="0" smtClean="0"/>
              <a:t>  </a:t>
            </a:r>
            <a:r>
              <a:rPr lang="en-US" b="1" dirty="0" smtClean="0"/>
              <a:t>VA  </a:t>
            </a:r>
            <a:r>
              <a:rPr lang="ar-IQ" b="1" dirty="0" smtClean="0"/>
              <a:t>التغاير الوراثي الاضافي  و </a:t>
            </a:r>
            <a:r>
              <a:rPr lang="en-US" b="1" dirty="0" smtClean="0"/>
              <a:t>VI    </a:t>
            </a:r>
            <a:r>
              <a:rPr lang="ar-IQ" b="1" dirty="0" smtClean="0"/>
              <a:t>التغاير الوراثي المتغلب   و  </a:t>
            </a:r>
            <a:r>
              <a:rPr lang="en-US" b="1" dirty="0" smtClean="0"/>
              <a:t>VD   </a:t>
            </a:r>
            <a:r>
              <a:rPr lang="ar-IQ" b="1" dirty="0" smtClean="0"/>
              <a:t>التغاير المتفوق (</a:t>
            </a:r>
            <a:r>
              <a:rPr lang="ar-IQ" b="1" dirty="0" err="1" smtClean="0"/>
              <a:t>التفوقي</a:t>
            </a:r>
            <a:r>
              <a:rPr lang="ar-IQ" b="1" dirty="0" smtClean="0"/>
              <a:t>) </a:t>
            </a:r>
            <a:endParaRPr lang="ar-IQ" b="1" dirty="0"/>
          </a:p>
        </p:txBody>
      </p:sp>
    </p:spTree>
    <p:extLst>
      <p:ext uri="{BB962C8B-B14F-4D97-AF65-F5344CB8AC3E}">
        <p14:creationId xmlns:p14="http://schemas.microsoft.com/office/powerpoint/2010/main" val="89333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39952" y="620688"/>
            <a:ext cx="4572000" cy="923330"/>
          </a:xfrm>
          <a:prstGeom prst="rect">
            <a:avLst/>
          </a:prstGeom>
        </p:spPr>
        <p:txBody>
          <a:bodyPr>
            <a:spAutoFit/>
          </a:bodyPr>
          <a:lstStyle/>
          <a:p>
            <a:r>
              <a:rPr lang="ar-IQ" b="1" dirty="0" smtClean="0"/>
              <a:t> التوارث    </a:t>
            </a:r>
            <a:r>
              <a:rPr lang="en-US" b="1" dirty="0" smtClean="0"/>
              <a:t>Inheritance  </a:t>
            </a:r>
          </a:p>
          <a:p>
            <a:r>
              <a:rPr lang="en-US" b="1" dirty="0" smtClean="0"/>
              <a:t>   </a:t>
            </a:r>
            <a:r>
              <a:rPr lang="ar-IQ" b="1" dirty="0" smtClean="0"/>
              <a:t>التوريث  </a:t>
            </a:r>
            <a:r>
              <a:rPr lang="en-US" b="1" dirty="0" smtClean="0"/>
              <a:t>Heritability    </a:t>
            </a:r>
          </a:p>
          <a:p>
            <a:r>
              <a:rPr lang="en-US" b="1" dirty="0" smtClean="0"/>
              <a:t>   </a:t>
            </a:r>
            <a:r>
              <a:rPr lang="ar-IQ" b="1" dirty="0" smtClean="0"/>
              <a:t>معامل التوريث </a:t>
            </a:r>
            <a:r>
              <a:rPr lang="en-US" b="1" dirty="0" smtClean="0"/>
              <a:t>Heritability   (H  </a:t>
            </a:r>
            <a:r>
              <a:rPr lang="ar-IQ" b="1" dirty="0" smtClean="0"/>
              <a:t>او </a:t>
            </a:r>
            <a:r>
              <a:rPr lang="en-US" b="1" dirty="0" smtClean="0"/>
              <a:t>h2) </a:t>
            </a:r>
            <a:endParaRPr lang="ar-IQ" b="1" dirty="0"/>
          </a:p>
        </p:txBody>
      </p:sp>
      <p:sp>
        <p:nvSpPr>
          <p:cNvPr id="3" name="مستطيل 2"/>
          <p:cNvSpPr/>
          <p:nvPr/>
        </p:nvSpPr>
        <p:spPr>
          <a:xfrm>
            <a:off x="1835696" y="1772816"/>
            <a:ext cx="6768752" cy="3970318"/>
          </a:xfrm>
          <a:prstGeom prst="rect">
            <a:avLst/>
          </a:prstGeom>
        </p:spPr>
        <p:txBody>
          <a:bodyPr wrap="square">
            <a:spAutoFit/>
          </a:bodyPr>
          <a:lstStyle/>
          <a:p>
            <a:r>
              <a:rPr lang="ar-IQ" b="1" dirty="0" smtClean="0"/>
              <a:t> التوريث بالمعنى الواسع  </a:t>
            </a:r>
            <a:r>
              <a:rPr lang="en-US" b="1" dirty="0" smtClean="0"/>
              <a:t>Broad  </a:t>
            </a:r>
            <a:r>
              <a:rPr lang="en-US" b="1" dirty="0" err="1" smtClean="0"/>
              <a:t>Sence</a:t>
            </a:r>
            <a:r>
              <a:rPr lang="en-US" b="1" dirty="0" smtClean="0"/>
              <a:t>  Heritability </a:t>
            </a:r>
          </a:p>
          <a:p>
            <a:r>
              <a:rPr lang="en-US" b="1" dirty="0" smtClean="0"/>
              <a:t>     </a:t>
            </a:r>
          </a:p>
          <a:p>
            <a:r>
              <a:rPr lang="en-US" b="1" dirty="0" smtClean="0"/>
              <a:t>       </a:t>
            </a:r>
            <a:r>
              <a:rPr lang="ar-IQ" b="1" dirty="0" smtClean="0"/>
              <a:t>الاضافي </a:t>
            </a:r>
            <a:r>
              <a:rPr lang="en-US" b="1" dirty="0" smtClean="0"/>
              <a:t>Additive   (A) :- </a:t>
            </a:r>
            <a:r>
              <a:rPr lang="ar-IQ" b="1" dirty="0" smtClean="0"/>
              <a:t>هو التغاير الذي يميز الفرق بين الافراد المتجانسة الجينات على أي موقع جيني .</a:t>
            </a:r>
          </a:p>
          <a:p>
            <a:endParaRPr lang="ar-IQ" b="1" dirty="0" smtClean="0"/>
          </a:p>
          <a:p>
            <a:r>
              <a:rPr lang="ar-IQ" b="1" dirty="0" smtClean="0"/>
              <a:t>       السيادي(التغلب)  </a:t>
            </a:r>
            <a:r>
              <a:rPr lang="en-US" b="1" dirty="0" smtClean="0"/>
              <a:t>Dominance  (D) :- </a:t>
            </a:r>
            <a:r>
              <a:rPr lang="ar-IQ" b="1" dirty="0" smtClean="0"/>
              <a:t>هو التغاير الناتج من تداخل الجينات على نفس الموقع (الجينات </a:t>
            </a:r>
            <a:r>
              <a:rPr lang="ar-IQ" b="1" dirty="0" err="1" smtClean="0"/>
              <a:t>الاليلية</a:t>
            </a:r>
            <a:r>
              <a:rPr lang="ar-IQ" b="1" dirty="0" smtClean="0"/>
              <a:t> ) .</a:t>
            </a:r>
          </a:p>
          <a:p>
            <a:endParaRPr lang="ar-IQ" b="1" dirty="0" smtClean="0"/>
          </a:p>
          <a:p>
            <a:r>
              <a:rPr lang="ar-IQ" b="1" dirty="0" smtClean="0"/>
              <a:t>        </a:t>
            </a:r>
            <a:r>
              <a:rPr lang="ar-IQ" b="1" dirty="0" err="1" smtClean="0"/>
              <a:t>التفوقي</a:t>
            </a:r>
            <a:r>
              <a:rPr lang="ar-IQ" b="1" dirty="0" smtClean="0"/>
              <a:t>  </a:t>
            </a:r>
            <a:r>
              <a:rPr lang="en-US" b="1" dirty="0" smtClean="0"/>
              <a:t>Epistasis (I) :-  </a:t>
            </a:r>
            <a:r>
              <a:rPr lang="ar-IQ" b="1" dirty="0" smtClean="0"/>
              <a:t>هو التغاير الناتج من تداخل الجينات على موقعين جينيين مختلفين (غير أليلية ) .</a:t>
            </a:r>
          </a:p>
          <a:p>
            <a:r>
              <a:rPr lang="ar-IQ" b="1" dirty="0" smtClean="0"/>
              <a:t>   </a:t>
            </a:r>
          </a:p>
          <a:p>
            <a:r>
              <a:rPr lang="ar-IQ" b="1" dirty="0" smtClean="0"/>
              <a:t> التوريث بالمعنى الضيق(الدقيق)      </a:t>
            </a:r>
            <a:r>
              <a:rPr lang="en-US" b="1" dirty="0" smtClean="0"/>
              <a:t>Narrow  </a:t>
            </a:r>
            <a:r>
              <a:rPr lang="en-US" b="1" dirty="0" err="1" smtClean="0"/>
              <a:t>Sence</a:t>
            </a:r>
            <a:r>
              <a:rPr lang="en-US" b="1" dirty="0" smtClean="0"/>
              <a:t>  Heritability</a:t>
            </a:r>
          </a:p>
          <a:p>
            <a:endParaRPr lang="en-US" b="1" dirty="0" smtClean="0"/>
          </a:p>
          <a:p>
            <a:r>
              <a:rPr lang="ar-IQ" b="1" dirty="0" smtClean="0"/>
              <a:t>بذور مربي النبات  </a:t>
            </a:r>
            <a:r>
              <a:rPr lang="en-US" b="1" dirty="0" smtClean="0"/>
              <a:t>Breeder Seed  </a:t>
            </a:r>
            <a:endParaRPr lang="ar-IQ" b="1" dirty="0"/>
          </a:p>
        </p:txBody>
      </p:sp>
    </p:spTree>
    <p:extLst>
      <p:ext uri="{BB962C8B-B14F-4D97-AF65-F5344CB8AC3E}">
        <p14:creationId xmlns:p14="http://schemas.microsoft.com/office/powerpoint/2010/main" val="158469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04664"/>
            <a:ext cx="8316416" cy="6463308"/>
          </a:xfrm>
          <a:prstGeom prst="rect">
            <a:avLst/>
          </a:prstGeom>
        </p:spPr>
        <p:txBody>
          <a:bodyPr wrap="square">
            <a:spAutoFit/>
          </a:bodyPr>
          <a:lstStyle/>
          <a:p>
            <a:r>
              <a:rPr lang="ar-IQ" b="1" dirty="0" smtClean="0"/>
              <a:t>بذور الاساس </a:t>
            </a:r>
            <a:r>
              <a:rPr lang="en-US" b="1" dirty="0" smtClean="0"/>
              <a:t>Foundation  </a:t>
            </a:r>
          </a:p>
          <a:p>
            <a:endParaRPr lang="en-US" b="1" dirty="0" smtClean="0"/>
          </a:p>
          <a:p>
            <a:r>
              <a:rPr lang="ar-IQ" b="1" dirty="0" smtClean="0"/>
              <a:t>البذور المسجلة </a:t>
            </a:r>
            <a:r>
              <a:rPr lang="en-US" b="1" dirty="0" err="1" smtClean="0"/>
              <a:t>Registared</a:t>
            </a:r>
            <a:r>
              <a:rPr lang="en-US" b="1" dirty="0" smtClean="0"/>
              <a:t>  Seed  </a:t>
            </a:r>
          </a:p>
          <a:p>
            <a:endParaRPr lang="en-US" b="1" dirty="0" smtClean="0"/>
          </a:p>
          <a:p>
            <a:r>
              <a:rPr lang="ar-IQ" b="1" dirty="0" smtClean="0"/>
              <a:t>البذور المصدقة </a:t>
            </a:r>
            <a:r>
              <a:rPr lang="en-US" b="1" dirty="0" smtClean="0"/>
              <a:t>Certified  Seed  </a:t>
            </a:r>
          </a:p>
          <a:p>
            <a:r>
              <a:rPr lang="en-US" b="1" dirty="0" smtClean="0"/>
              <a:t>  </a:t>
            </a:r>
            <a:r>
              <a:rPr lang="ar-IQ" b="1" dirty="0" smtClean="0"/>
              <a:t>التلقيح الذاتي </a:t>
            </a:r>
            <a:r>
              <a:rPr lang="en-US" b="1" dirty="0" smtClean="0"/>
              <a:t>Self-Pollination   </a:t>
            </a:r>
          </a:p>
          <a:p>
            <a:r>
              <a:rPr lang="en-US" b="1" dirty="0" smtClean="0"/>
              <a:t> </a:t>
            </a:r>
          </a:p>
          <a:p>
            <a:r>
              <a:rPr lang="en-US" b="1" dirty="0" smtClean="0"/>
              <a:t> </a:t>
            </a:r>
            <a:r>
              <a:rPr lang="ar-IQ" b="1" dirty="0" smtClean="0"/>
              <a:t>التلقيح الخلطي   </a:t>
            </a:r>
            <a:r>
              <a:rPr lang="en-US" b="1" dirty="0" smtClean="0"/>
              <a:t>Cross-Pollination </a:t>
            </a:r>
          </a:p>
          <a:p>
            <a:r>
              <a:rPr lang="en-US" b="1" dirty="0" smtClean="0"/>
              <a:t> </a:t>
            </a:r>
          </a:p>
          <a:p>
            <a:r>
              <a:rPr lang="en-US" b="1" dirty="0" smtClean="0"/>
              <a:t> </a:t>
            </a:r>
            <a:r>
              <a:rPr lang="ar-IQ" b="1" dirty="0" smtClean="0"/>
              <a:t>الاخصاب الذاتي  </a:t>
            </a:r>
            <a:r>
              <a:rPr lang="en-US" b="1" dirty="0" smtClean="0"/>
              <a:t>Self-Fertilization  </a:t>
            </a:r>
          </a:p>
          <a:p>
            <a:endParaRPr lang="en-US" b="1" dirty="0" smtClean="0"/>
          </a:p>
          <a:p>
            <a:r>
              <a:rPr lang="en-US" b="1" dirty="0" smtClean="0"/>
              <a:t> </a:t>
            </a:r>
            <a:r>
              <a:rPr lang="ar-IQ" b="1" dirty="0" smtClean="0"/>
              <a:t>الاخصاب الخلطي </a:t>
            </a:r>
            <a:r>
              <a:rPr lang="en-US" b="1" dirty="0" smtClean="0"/>
              <a:t>Fertilization Cross-  </a:t>
            </a:r>
          </a:p>
          <a:p>
            <a:r>
              <a:rPr lang="ar-IQ" b="1" dirty="0" smtClean="0"/>
              <a:t>الصنف </a:t>
            </a:r>
            <a:r>
              <a:rPr lang="en-US" b="1" dirty="0" smtClean="0"/>
              <a:t>Variety  </a:t>
            </a:r>
            <a:r>
              <a:rPr lang="ar-IQ" b="1" dirty="0" smtClean="0"/>
              <a:t>او  </a:t>
            </a:r>
            <a:r>
              <a:rPr lang="en-US" b="1" dirty="0" smtClean="0"/>
              <a:t>Cultivar </a:t>
            </a:r>
            <a:endParaRPr lang="ar-IQ" b="1" dirty="0" smtClean="0"/>
          </a:p>
          <a:p>
            <a:r>
              <a:rPr lang="ar-IQ" b="1" dirty="0" smtClean="0"/>
              <a:t>الصنف المثالي </a:t>
            </a:r>
            <a:r>
              <a:rPr lang="en-US" b="1" dirty="0" smtClean="0"/>
              <a:t>Ideal  </a:t>
            </a:r>
          </a:p>
          <a:p>
            <a:r>
              <a:rPr lang="ar-IQ" b="1" dirty="0" smtClean="0"/>
              <a:t>الهجين </a:t>
            </a:r>
            <a:r>
              <a:rPr lang="en-US" b="1" dirty="0" smtClean="0"/>
              <a:t>Hybrid </a:t>
            </a:r>
          </a:p>
          <a:p>
            <a:r>
              <a:rPr lang="ar-IQ" b="1" dirty="0" smtClean="0"/>
              <a:t>التهجين </a:t>
            </a:r>
            <a:r>
              <a:rPr lang="en-US" b="1" dirty="0" smtClean="0"/>
              <a:t>Hybridization  </a:t>
            </a:r>
          </a:p>
          <a:p>
            <a:r>
              <a:rPr lang="ar-IQ" b="1" dirty="0" err="1" smtClean="0"/>
              <a:t>اللقيح</a:t>
            </a:r>
            <a:r>
              <a:rPr lang="ar-IQ" b="1" dirty="0" smtClean="0"/>
              <a:t> </a:t>
            </a:r>
            <a:r>
              <a:rPr lang="en-US" b="1" dirty="0" smtClean="0"/>
              <a:t>Cross </a:t>
            </a:r>
            <a:r>
              <a:rPr lang="ar-IQ" b="1" dirty="0" smtClean="0"/>
              <a:t>او </a:t>
            </a:r>
            <a:r>
              <a:rPr lang="ar-IQ" b="1" dirty="0" err="1" smtClean="0"/>
              <a:t>اللقائح</a:t>
            </a:r>
            <a:r>
              <a:rPr lang="ar-IQ" b="1" dirty="0" smtClean="0"/>
              <a:t>  </a:t>
            </a:r>
            <a:r>
              <a:rPr lang="en-US" b="1" dirty="0" smtClean="0"/>
              <a:t>Crosses </a:t>
            </a:r>
          </a:p>
          <a:p>
            <a:r>
              <a:rPr lang="ar-IQ" b="1" dirty="0" smtClean="0"/>
              <a:t>قوة الهجين  </a:t>
            </a:r>
            <a:r>
              <a:rPr lang="en-US" b="1" dirty="0" smtClean="0"/>
              <a:t>Hybrid Vigor  </a:t>
            </a:r>
            <a:r>
              <a:rPr lang="ar-IQ" b="1" dirty="0" smtClean="0"/>
              <a:t>او </a:t>
            </a:r>
            <a:r>
              <a:rPr lang="en-US" b="1" dirty="0" err="1" smtClean="0"/>
              <a:t>Heterosis</a:t>
            </a:r>
            <a:r>
              <a:rPr lang="en-US" b="1" dirty="0" smtClean="0"/>
              <a:t>  </a:t>
            </a:r>
          </a:p>
          <a:p>
            <a:r>
              <a:rPr lang="ar-IQ" b="1" dirty="0" smtClean="0"/>
              <a:t>الاصناف التركيبية </a:t>
            </a:r>
            <a:r>
              <a:rPr lang="en-US" b="1" dirty="0" smtClean="0"/>
              <a:t>Synthetic Varieties </a:t>
            </a:r>
          </a:p>
          <a:p>
            <a:r>
              <a:rPr lang="ar-IQ" b="1" dirty="0" smtClean="0"/>
              <a:t>الجبلة الوراثية </a:t>
            </a:r>
            <a:r>
              <a:rPr lang="en-US" b="1" dirty="0" err="1" smtClean="0"/>
              <a:t>Germplasm</a:t>
            </a:r>
            <a:r>
              <a:rPr lang="en-US" b="1" dirty="0" smtClean="0"/>
              <a:t> </a:t>
            </a:r>
          </a:p>
          <a:p>
            <a:endParaRPr lang="en-US" b="1" dirty="0" smtClean="0"/>
          </a:p>
          <a:p>
            <a:r>
              <a:rPr lang="en-US" b="1" dirty="0" smtClean="0"/>
              <a:t>DNA   :- </a:t>
            </a:r>
            <a:r>
              <a:rPr lang="ar-IQ" b="1" dirty="0" smtClean="0"/>
              <a:t>هو عبارة عن حلزون مزدوج يسمى </a:t>
            </a:r>
            <a:r>
              <a:rPr lang="en-US" b="1" dirty="0" smtClean="0"/>
              <a:t>Double  Helix </a:t>
            </a:r>
          </a:p>
          <a:p>
            <a:endParaRPr lang="en-US" b="1" dirty="0"/>
          </a:p>
        </p:txBody>
      </p:sp>
    </p:spTree>
    <p:extLst>
      <p:ext uri="{BB962C8B-B14F-4D97-AF65-F5344CB8AC3E}">
        <p14:creationId xmlns:p14="http://schemas.microsoft.com/office/powerpoint/2010/main" val="349648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332656"/>
            <a:ext cx="6948264" cy="1200329"/>
          </a:xfrm>
          <a:prstGeom prst="rect">
            <a:avLst/>
          </a:prstGeom>
        </p:spPr>
        <p:txBody>
          <a:bodyPr wrap="square">
            <a:spAutoFit/>
          </a:bodyPr>
          <a:lstStyle/>
          <a:p>
            <a:r>
              <a:rPr lang="en-US" b="1" dirty="0" smtClean="0"/>
              <a:t>RNA  :- </a:t>
            </a:r>
            <a:r>
              <a:rPr lang="ar-IQ" b="1" dirty="0" smtClean="0"/>
              <a:t>هو المادة الوراثية في الفيروسات وأنواعه           1- الحامض النووي </a:t>
            </a:r>
            <a:r>
              <a:rPr lang="ar-IQ" b="1" dirty="0" err="1" smtClean="0"/>
              <a:t>الرايبوزي</a:t>
            </a:r>
            <a:r>
              <a:rPr lang="ar-IQ" b="1" dirty="0" smtClean="0"/>
              <a:t> الرسول </a:t>
            </a:r>
            <a:r>
              <a:rPr lang="en-US" b="1" dirty="0" smtClean="0"/>
              <a:t>mRNA  </a:t>
            </a:r>
          </a:p>
          <a:p>
            <a:r>
              <a:rPr lang="en-US" b="1" dirty="0" smtClean="0"/>
              <a:t>            2- </a:t>
            </a:r>
            <a:r>
              <a:rPr lang="ar-IQ" b="1" dirty="0" smtClean="0"/>
              <a:t>الحامض النووي </a:t>
            </a:r>
            <a:r>
              <a:rPr lang="ar-IQ" b="1" dirty="0" err="1" smtClean="0"/>
              <a:t>الرايبوزي</a:t>
            </a:r>
            <a:r>
              <a:rPr lang="ar-IQ" b="1" dirty="0" smtClean="0"/>
              <a:t> النقال </a:t>
            </a:r>
            <a:r>
              <a:rPr lang="en-US" b="1" dirty="0" err="1" smtClean="0"/>
              <a:t>tRNA</a:t>
            </a:r>
            <a:r>
              <a:rPr lang="en-US" b="1" dirty="0" smtClean="0"/>
              <a:t>        3-    </a:t>
            </a:r>
            <a:r>
              <a:rPr lang="ar-IQ" b="1" dirty="0" smtClean="0"/>
              <a:t>الحامض النووي </a:t>
            </a:r>
            <a:r>
              <a:rPr lang="ar-IQ" b="1" dirty="0" err="1" smtClean="0"/>
              <a:t>الرايبوسومي</a:t>
            </a:r>
            <a:r>
              <a:rPr lang="ar-IQ" b="1" dirty="0" smtClean="0"/>
              <a:t> </a:t>
            </a:r>
            <a:r>
              <a:rPr lang="en-US" b="1" dirty="0" err="1" smtClean="0"/>
              <a:t>rRNA</a:t>
            </a:r>
            <a:r>
              <a:rPr lang="en-US" b="1" dirty="0" smtClean="0"/>
              <a:t> </a:t>
            </a:r>
            <a:endParaRPr lang="ar-IQ" b="1" dirty="0"/>
          </a:p>
        </p:txBody>
      </p:sp>
      <p:sp>
        <p:nvSpPr>
          <p:cNvPr id="3" name="مستطيل 2"/>
          <p:cNvSpPr/>
          <p:nvPr/>
        </p:nvSpPr>
        <p:spPr>
          <a:xfrm>
            <a:off x="4139952" y="2204864"/>
            <a:ext cx="4572000" cy="1754326"/>
          </a:xfrm>
          <a:prstGeom prst="rect">
            <a:avLst/>
          </a:prstGeom>
        </p:spPr>
        <p:txBody>
          <a:bodyPr>
            <a:spAutoFit/>
          </a:bodyPr>
          <a:lstStyle/>
          <a:p>
            <a:r>
              <a:rPr lang="ar-IQ" b="1" dirty="0" err="1" smtClean="0"/>
              <a:t>السلاله</a:t>
            </a:r>
            <a:r>
              <a:rPr lang="ar-IQ" b="1" dirty="0" smtClean="0"/>
              <a:t> </a:t>
            </a:r>
            <a:r>
              <a:rPr lang="en-US" b="1" dirty="0" smtClean="0"/>
              <a:t>Line   </a:t>
            </a:r>
          </a:p>
          <a:p>
            <a:r>
              <a:rPr lang="ar-IQ" b="1" dirty="0" smtClean="0"/>
              <a:t>الضرب (</a:t>
            </a:r>
            <a:r>
              <a:rPr lang="en-US" b="1" dirty="0" smtClean="0"/>
              <a:t>Strain) </a:t>
            </a:r>
          </a:p>
          <a:p>
            <a:r>
              <a:rPr lang="ar-IQ" b="1" dirty="0" smtClean="0"/>
              <a:t>الصنف (</a:t>
            </a:r>
            <a:r>
              <a:rPr lang="en-US" b="1" dirty="0" smtClean="0"/>
              <a:t>Cultivar=Variety) </a:t>
            </a:r>
          </a:p>
          <a:p>
            <a:endParaRPr lang="en-US" b="1" dirty="0" smtClean="0"/>
          </a:p>
          <a:p>
            <a:r>
              <a:rPr lang="ar-IQ" b="1" dirty="0" smtClean="0"/>
              <a:t>ملاحظة :- رمز </a:t>
            </a:r>
            <a:r>
              <a:rPr lang="en-US" b="1" dirty="0" smtClean="0"/>
              <a:t>F1 </a:t>
            </a:r>
            <a:r>
              <a:rPr lang="ar-IQ" b="1" dirty="0" smtClean="0"/>
              <a:t>مأخوذة  من  </a:t>
            </a:r>
            <a:r>
              <a:rPr lang="en-US" b="1" dirty="0" smtClean="0"/>
              <a:t>Filial</a:t>
            </a:r>
          </a:p>
          <a:p>
            <a:endParaRPr lang="en-US" b="1" dirty="0"/>
          </a:p>
        </p:txBody>
      </p:sp>
    </p:spTree>
    <p:extLst>
      <p:ext uri="{BB962C8B-B14F-4D97-AF65-F5344CB8AC3E}">
        <p14:creationId xmlns:p14="http://schemas.microsoft.com/office/powerpoint/2010/main" val="4947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TotalTime>
  <Words>462</Words>
  <Application>Microsoft Office PowerPoint</Application>
  <PresentationFormat>عرض على الشاشة (3:4)‏</PresentationFormat>
  <Paragraphs>84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تجاور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5</cp:revision>
  <dcterms:created xsi:type="dcterms:W3CDTF">2020-05-06T18:05:51Z</dcterms:created>
  <dcterms:modified xsi:type="dcterms:W3CDTF">2020-05-19T09:35:54Z</dcterms:modified>
</cp:coreProperties>
</file>